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19900" cy="9931400"/>
  <p:defaultTextStyle>
    <a:defPPr>
      <a:defRPr lang="de-DE"/>
    </a:defPPr>
    <a:lvl1pPr marL="0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94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789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683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578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472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367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261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156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138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3468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185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676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320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1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9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6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5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4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3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1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05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051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94" indent="0">
              <a:buNone/>
              <a:defRPr sz="2100" b="1"/>
            </a:lvl2pPr>
            <a:lvl3pPr marL="957789" indent="0">
              <a:buNone/>
              <a:defRPr sz="1900" b="1"/>
            </a:lvl3pPr>
            <a:lvl4pPr marL="1436683" indent="0">
              <a:buNone/>
              <a:defRPr sz="1700" b="1"/>
            </a:lvl4pPr>
            <a:lvl5pPr marL="1915578" indent="0">
              <a:buNone/>
              <a:defRPr sz="1700" b="1"/>
            </a:lvl5pPr>
            <a:lvl6pPr marL="2394472" indent="0">
              <a:buNone/>
              <a:defRPr sz="1700" b="1"/>
            </a:lvl6pPr>
            <a:lvl7pPr marL="2873367" indent="0">
              <a:buNone/>
              <a:defRPr sz="1700" b="1"/>
            </a:lvl7pPr>
            <a:lvl8pPr marL="3352261" indent="0">
              <a:buNone/>
              <a:defRPr sz="1700" b="1"/>
            </a:lvl8pPr>
            <a:lvl9pPr marL="3831156" indent="0">
              <a:buNone/>
              <a:defRPr sz="17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6"/>
            <a:ext cx="303133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94" indent="0">
              <a:buNone/>
              <a:defRPr sz="2100" b="1"/>
            </a:lvl2pPr>
            <a:lvl3pPr marL="957789" indent="0">
              <a:buNone/>
              <a:defRPr sz="1900" b="1"/>
            </a:lvl3pPr>
            <a:lvl4pPr marL="1436683" indent="0">
              <a:buNone/>
              <a:defRPr sz="1700" b="1"/>
            </a:lvl4pPr>
            <a:lvl5pPr marL="1915578" indent="0">
              <a:buNone/>
              <a:defRPr sz="1700" b="1"/>
            </a:lvl5pPr>
            <a:lvl6pPr marL="2394472" indent="0">
              <a:buNone/>
              <a:defRPr sz="1700" b="1"/>
            </a:lvl6pPr>
            <a:lvl7pPr marL="2873367" indent="0">
              <a:buNone/>
              <a:defRPr sz="1700" b="1"/>
            </a:lvl7pPr>
            <a:lvl8pPr marL="3352261" indent="0">
              <a:buNone/>
              <a:defRPr sz="1700" b="1"/>
            </a:lvl8pPr>
            <a:lvl9pPr marL="3831156" indent="0">
              <a:buNone/>
              <a:defRPr sz="17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4047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18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812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7"/>
            <a:ext cx="3833813" cy="845449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894" indent="0">
              <a:buNone/>
              <a:defRPr sz="1200"/>
            </a:lvl2pPr>
            <a:lvl3pPr marL="957789" indent="0">
              <a:buNone/>
              <a:defRPr sz="1000"/>
            </a:lvl3pPr>
            <a:lvl4pPr marL="1436683" indent="0">
              <a:buNone/>
              <a:defRPr sz="1000"/>
            </a:lvl4pPr>
            <a:lvl5pPr marL="1915578" indent="0">
              <a:buNone/>
              <a:defRPr sz="1000"/>
            </a:lvl5pPr>
            <a:lvl6pPr marL="2394472" indent="0">
              <a:buNone/>
              <a:defRPr sz="1000"/>
            </a:lvl6pPr>
            <a:lvl7pPr marL="2873367" indent="0">
              <a:buNone/>
              <a:defRPr sz="1000"/>
            </a:lvl7pPr>
            <a:lvl8pPr marL="3352261" indent="0">
              <a:buNone/>
              <a:defRPr sz="1000"/>
            </a:lvl8pPr>
            <a:lvl9pPr marL="3831156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469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894" indent="0">
              <a:buNone/>
              <a:defRPr sz="2900"/>
            </a:lvl2pPr>
            <a:lvl3pPr marL="957789" indent="0">
              <a:buNone/>
              <a:defRPr sz="2500"/>
            </a:lvl3pPr>
            <a:lvl4pPr marL="1436683" indent="0">
              <a:buNone/>
              <a:defRPr sz="2100"/>
            </a:lvl4pPr>
            <a:lvl5pPr marL="1915578" indent="0">
              <a:buNone/>
              <a:defRPr sz="2100"/>
            </a:lvl5pPr>
            <a:lvl6pPr marL="2394472" indent="0">
              <a:buNone/>
              <a:defRPr sz="2100"/>
            </a:lvl6pPr>
            <a:lvl7pPr marL="2873367" indent="0">
              <a:buNone/>
              <a:defRPr sz="2100"/>
            </a:lvl7pPr>
            <a:lvl8pPr marL="3352261" indent="0">
              <a:buNone/>
              <a:defRPr sz="2100"/>
            </a:lvl8pPr>
            <a:lvl9pPr marL="3831156" indent="0">
              <a:buNone/>
              <a:defRPr sz="21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894" indent="0">
              <a:buNone/>
              <a:defRPr sz="1200"/>
            </a:lvl2pPr>
            <a:lvl3pPr marL="957789" indent="0">
              <a:buNone/>
              <a:defRPr sz="1000"/>
            </a:lvl3pPr>
            <a:lvl4pPr marL="1436683" indent="0">
              <a:buNone/>
              <a:defRPr sz="1000"/>
            </a:lvl4pPr>
            <a:lvl5pPr marL="1915578" indent="0">
              <a:buNone/>
              <a:defRPr sz="1000"/>
            </a:lvl5pPr>
            <a:lvl6pPr marL="2394472" indent="0">
              <a:buNone/>
              <a:defRPr sz="1000"/>
            </a:lvl6pPr>
            <a:lvl7pPr marL="2873367" indent="0">
              <a:buNone/>
              <a:defRPr sz="1000"/>
            </a:lvl7pPr>
            <a:lvl8pPr marL="3352261" indent="0">
              <a:buNone/>
              <a:defRPr sz="1000"/>
            </a:lvl8pPr>
            <a:lvl9pPr marL="3831156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372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79" tIns="47890" rIns="95779" bIns="4789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5779" tIns="47890" rIns="95779" bIns="4789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79" tIns="47890" rIns="95779" bIns="4789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2"/>
          </a:xfrm>
          <a:prstGeom prst="rect">
            <a:avLst/>
          </a:prstGeom>
        </p:spPr>
        <p:txBody>
          <a:bodyPr vert="horz" lIns="95779" tIns="47890" rIns="95779" bIns="4789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79" tIns="47890" rIns="95779" bIns="4789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631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89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71" indent="-359171" algn="l" defTabSz="957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04" indent="-299309" algn="l" defTabSz="9577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36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31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25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20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814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709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603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94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89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3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578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472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67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261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156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0"/>
            <a:ext cx="6858000" cy="9904346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9372" tIns="29686" rIns="59372" bIns="29686" rtlCol="0" anchor="ctr"/>
          <a:lstStyle/>
          <a:p>
            <a:pPr algn="ctr"/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103975" y="121235"/>
            <a:ext cx="6626223" cy="9668528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9372" tIns="29686" rIns="59372" bIns="29686" rtlCol="0" anchor="ctr"/>
          <a:lstStyle/>
          <a:p>
            <a:pPr algn="ctr"/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60648" y="519133"/>
            <a:ext cx="6336704" cy="9477915"/>
          </a:xfrm>
          <a:prstGeom prst="rect">
            <a:avLst/>
          </a:prstGeom>
          <a:noFill/>
        </p:spPr>
        <p:txBody>
          <a:bodyPr wrap="square" lIns="59372" tIns="29686" rIns="59372" bIns="29686" rtlCol="0">
            <a:spAutoFit/>
          </a:bodyPr>
          <a:lstStyle/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			  </a:t>
            </a: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b="1" dirty="0">
              <a:solidFill>
                <a:srgbClr val="33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700" b="1" dirty="0">
              <a:solidFill>
                <a:srgbClr val="33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700" b="1" dirty="0">
              <a:solidFill>
                <a:srgbClr val="33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am 14. November 2024</a:t>
            </a:r>
            <a:endParaRPr lang="de-DE" sz="1700" b="1" dirty="0">
              <a:solidFill>
                <a:srgbClr val="33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700" b="1" dirty="0">
              <a:solidFill>
                <a:srgbClr val="33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700" b="1" dirty="0">
              <a:solidFill>
                <a:srgbClr val="33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Liebe Bewohner/innen, liebe Angehörige, liebe Betreuer/innen,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Unser Haus beteiligt sich am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„nutritionDay in Pflegeheimen“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handelt sich dabei um ein weltweites Projekt zur Erfassung der Ernährungssituation in Pflegeheimen. 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Ziel ist es, die Qualität der Ernährungsversorgung unserer Bewohner/innen zu überprüfen und das Bewusstsein für Mangelernährung zu erhöhen. 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Im Rahmen der Studie wird ein Fragebogen ausgefüllt, der Fragen zu Ihrem Gesundheitszustand und Ihrer Ernährungssituation erhält. Zudem wird Ihre Essensmenge zur Mittagsmahlzeit erfasst. </a:t>
            </a:r>
          </a:p>
          <a:p>
            <a:endParaRPr lang="de-DE" sz="1600" b="1" dirty="0">
              <a:solidFill>
                <a:srgbClr val="33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Liebe Bewohner/innen, liebe Angehörige, liebe Betreuer/innen, 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wir möchten hiermit Ihr Einverständnis zur Weitergabe und wissenschaftlichen Auswertung von Daten über ihre Ernährungs- und Gesundheitssituation erfragen. Die Ergebnisse werden uns dabei helfen Ihre Versorgungsqualität weiter zu verbessern. Die Erhebung ist mit keinen medizinischen Untersuchungen verbunden. 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Sollten Sie nicht wünschen teilzunehmen, so teilen Sie oder Ihre Angehörigen/Betreuer uns das bitte mit. Selbstverständlich entstehen für die Bewohner/innen dadurch keine Nachteile. 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Über Ihre Teilnahme am „nutritionDay“ würden wir uns sehr freuen! </a:t>
            </a:r>
          </a:p>
        </p:txBody>
      </p:sp>
      <p:pic>
        <p:nvPicPr>
          <p:cNvPr id="11" name="Bild 33" descr="IBA_Logo_de_farbi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513" y="595390"/>
            <a:ext cx="1237610" cy="613194"/>
          </a:xfrm>
          <a:prstGeom prst="rect">
            <a:avLst/>
          </a:prstGeom>
          <a:noFill/>
        </p:spPr>
      </p:pic>
      <p:pic>
        <p:nvPicPr>
          <p:cNvPr id="8" name="Grafik 8" descr="logo_nd_ww09_path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664" y="416496"/>
            <a:ext cx="16129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Grafik 12" descr="Logo ESPEN horizont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29056" y="1352600"/>
            <a:ext cx="1368152" cy="3928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4384DCC-DF78-432F-80F1-1A80C96FD5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7649" y="416496"/>
            <a:ext cx="2745635" cy="207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85079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IBA</dc:creator>
  <cp:lastModifiedBy>Silvia</cp:lastModifiedBy>
  <cp:revision>29</cp:revision>
  <cp:lastPrinted>2014-10-16T13:11:56Z</cp:lastPrinted>
  <dcterms:created xsi:type="dcterms:W3CDTF">2014-10-16T10:58:10Z</dcterms:created>
  <dcterms:modified xsi:type="dcterms:W3CDTF">2024-07-01T10:52:01Z</dcterms:modified>
</cp:coreProperties>
</file>